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4"/>
  </p:sldMasterIdLst>
  <p:notesMasterIdLst>
    <p:notesMasterId r:id="rId22"/>
  </p:notesMasterIdLst>
  <p:sldIdLst>
    <p:sldId id="256" r:id="rId5"/>
    <p:sldId id="280" r:id="rId6"/>
    <p:sldId id="281" r:id="rId7"/>
    <p:sldId id="282" r:id="rId8"/>
    <p:sldId id="283" r:id="rId9"/>
    <p:sldId id="284" r:id="rId10"/>
    <p:sldId id="261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0" r:id="rId20"/>
    <p:sldId id="26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50000"/>
  </p:normalViewPr>
  <p:slideViewPr>
    <p:cSldViewPr snapToGrid="0" snapToObjects="1">
      <p:cViewPr>
        <p:scale>
          <a:sx n="160" d="100"/>
          <a:sy n="160" d="100"/>
        </p:scale>
        <p:origin x="-3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0471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04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61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17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07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98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77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781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9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0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46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9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992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4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67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54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1600"/>
            <a:ext cx="9144000" cy="51552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134100" y="883025"/>
            <a:ext cx="77523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34100" y="3574325"/>
            <a:ext cx="77523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299" y="483090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Shape 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1 column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72475" y="1357100"/>
            <a:ext cx="6293700" cy="29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226250" y="48615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468327" y="3937683"/>
            <a:ext cx="3057300" cy="3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468327" y="4216254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468327" y="4515026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75" y="3998750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09" y="4289063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65" y="4559751"/>
            <a:ext cx="191346" cy="1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220300" y="4889475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Shape 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lg-ulb/creditcardfrau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20299" y="1569175"/>
            <a:ext cx="8666101" cy="18527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/>
              <a:t>MACHINE LEARNING APPLIED TO CREDIT CARD FRAUD DETECTION.</a:t>
            </a:r>
            <a:endParaRPr lang="es-ES" sz="3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87421" y="3574325"/>
            <a:ext cx="8198979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000" dirty="0"/>
              <a:t>STUDENT: David De Vega Martin ddevega@uoc.edu</a:t>
            </a:r>
            <a:br>
              <a:rPr lang="es-ES" sz="2000" dirty="0"/>
            </a:br>
            <a:r>
              <a:rPr lang="es-ES" sz="2000" dirty="0"/>
              <a:t>TUTOR: Francesc Julve Lopez.</a:t>
            </a:r>
            <a:endParaRPr sz="2000" dirty="0"/>
          </a:p>
        </p:txBody>
      </p:sp>
      <p:sp>
        <p:nvSpPr>
          <p:cNvPr id="55" name="Shape 55"/>
          <p:cNvSpPr/>
          <p:nvPr/>
        </p:nvSpPr>
        <p:spPr>
          <a:xfrm>
            <a:off x="220299" y="3574325"/>
            <a:ext cx="9138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357432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44054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Boosting Algorithm III: CatBoost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41294"/>
            <a:ext cx="8774205" cy="3832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Parameters: </a:t>
            </a:r>
            <a:r>
              <a:rPr lang="ca" sz="1200" dirty="0"/>
              <a:t>n_estimators number of tree. By default n_estimators = 1000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[100, 200, 300, 400, 500, 600] </a:t>
            </a:r>
            <a:endParaRPr sz="1200" dirty="0"/>
          </a:p>
        </p:txBody>
      </p:sp>
      <p:pic>
        <p:nvPicPr>
          <p:cNvPr id="3" name="Imagen 2" descr="Interfaz de usuario gráfica, Calendario&#10;&#10;Descripción generada automáticamente">
            <a:extLst>
              <a:ext uri="{FF2B5EF4-FFF2-40B4-BE49-F238E27FC236}">
                <a16:creationId xmlns:a16="http://schemas.microsoft.com/office/drawing/2014/main" id="{65423948-CC4D-6AA1-24FD-2C9E5E0C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58" y="1264687"/>
            <a:ext cx="4547765" cy="30043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263B8E-9333-27A7-1F76-37A30769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221" y="4359409"/>
            <a:ext cx="4610677" cy="5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21093" y="584718"/>
            <a:ext cx="7421981" cy="460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Tree-Based Algorithms I: Decision Tree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61364" y="914401"/>
            <a:ext cx="8727141" cy="349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Parameter: </a:t>
            </a:r>
            <a:r>
              <a:rPr lang="ca" sz="1200" dirty="0"/>
              <a:t>max_depth of tree. By Default max_depth = None</a:t>
            </a:r>
            <a:r>
              <a:rPr lang="ca" sz="1200" b="1" dirty="0"/>
              <a:t>, </a:t>
            </a:r>
            <a:r>
              <a:rPr lang="ca" sz="1200" dirty="0"/>
              <a:t>max_depth </a:t>
            </a:r>
            <a:r>
              <a:rPr lang="es-ES" sz="1200" dirty="0"/>
              <a:t>= [1 ,2, 3, 4, 5]</a:t>
            </a:r>
            <a:endParaRPr sz="1200" dirty="0"/>
          </a:p>
        </p:txBody>
      </p:sp>
      <p:pic>
        <p:nvPicPr>
          <p:cNvPr id="4" name="Imagen 3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D07F1B4-D578-9AE8-968B-EE0B40A6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78" y="1228908"/>
            <a:ext cx="4943005" cy="32665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F9556B-CCEA-4648-9896-5F5892E92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175" y="4495475"/>
            <a:ext cx="4943005" cy="3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03380"/>
            <a:ext cx="7470600" cy="44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Tree-Based Algorithms II: Random Forest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41194" y="931032"/>
            <a:ext cx="8861611" cy="3397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Parameter:</a:t>
            </a:r>
            <a:r>
              <a:rPr lang="ca" sz="1200" b="1" dirty="0"/>
              <a:t> </a:t>
            </a:r>
            <a:r>
              <a:rPr lang="ca" sz="1200" dirty="0"/>
              <a:t>n_estimators máx num of tree arboles. Default n_estimators = 100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 , 200, 300, 400, 500, 600]</a:t>
            </a:r>
            <a:endParaRPr sz="1200" dirty="0"/>
          </a:p>
        </p:txBody>
      </p:sp>
      <p:pic>
        <p:nvPicPr>
          <p:cNvPr id="5" name="Imagen 4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5E617A7-2F05-46D9-78F8-BAB81F0D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55" y="1254969"/>
            <a:ext cx="4651983" cy="30742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813956-EDFF-0339-D887-A32DA7F6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55" y="4385179"/>
            <a:ext cx="4651983" cy="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9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595969"/>
            <a:ext cx="7470600" cy="4428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dirty="0"/>
              <a:t>Neural network-based: Multilayer Perceptron (MLP)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29453" y="921124"/>
            <a:ext cx="8666630" cy="3272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Parameter: </a:t>
            </a:r>
            <a:r>
              <a:rPr lang="ca" sz="1200" dirty="0"/>
              <a:t>hidden_layer_sizes. By Default </a:t>
            </a:r>
            <a:r>
              <a:rPr lang="es-ES" sz="1200" dirty="0"/>
              <a:t>hidden_layer_sizes = 100</a:t>
            </a:r>
            <a:r>
              <a:rPr lang="ca" sz="1200" b="1" dirty="0"/>
              <a:t>, </a:t>
            </a:r>
            <a:r>
              <a:rPr lang="en-US" sz="1200" dirty="0"/>
              <a:t>hidden_layer_sizes = [(50,), (100,), (120,),(150,)]</a:t>
            </a:r>
            <a:endParaRPr sz="1200" dirty="0"/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F852B7F-853C-3BC1-5DF9-49AC9BB9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8" y="1248362"/>
            <a:ext cx="4980045" cy="3299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95F69-BA5F-881E-1200-CBB0C53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11" y="4546358"/>
            <a:ext cx="5192528" cy="3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597159"/>
            <a:ext cx="7470600" cy="4091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s-ES" dirty="0"/>
              <a:t> Distance-based: K-Nearest Neighbors (KNN).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10345"/>
            <a:ext cx="8646459" cy="3583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Parameter: </a:t>
            </a:r>
            <a:r>
              <a:rPr lang="es-ES" dirty="0"/>
              <a:t>n_neighbors num of neighbours</a:t>
            </a:r>
            <a:r>
              <a:rPr lang="ca" dirty="0"/>
              <a:t>. By Default </a:t>
            </a:r>
            <a:r>
              <a:rPr lang="es-ES" dirty="0"/>
              <a:t>n_neighbors = 5</a:t>
            </a:r>
            <a:r>
              <a:rPr lang="ca" b="1" dirty="0"/>
              <a:t>, </a:t>
            </a:r>
            <a:r>
              <a:rPr lang="es-ES" dirty="0"/>
              <a:t>n_neighbors</a:t>
            </a:r>
            <a:r>
              <a:rPr lang="en-US" dirty="0"/>
              <a:t>= [3, 5, 7]</a:t>
            </a:r>
            <a:endParaRPr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6BD8A3-F52A-35AE-225B-C03EF4DE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44" y="1268653"/>
            <a:ext cx="4882862" cy="32268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C82C21-FFB9-53B5-079E-698FF395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14" y="4520831"/>
            <a:ext cx="5312769" cy="3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3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Final Ranking and Conclusions:</a:t>
            </a:r>
          </a:p>
        </p:txBody>
      </p:sp>
      <p:sp>
        <p:nvSpPr>
          <p:cNvPr id="8" name="Shape 88">
            <a:extLst>
              <a:ext uri="{FF2B5EF4-FFF2-40B4-BE49-F238E27FC236}">
                <a16:creationId xmlns:a16="http://schemas.microsoft.com/office/drawing/2014/main" id="{1EAB63F4-B8CE-8127-870C-65CF2DE91056}"/>
              </a:ext>
            </a:extLst>
          </p:cNvPr>
          <p:cNvSpPr txBox="1">
            <a:spLocks/>
          </p:cNvSpPr>
          <p:nvPr/>
        </p:nvSpPr>
        <p:spPr>
          <a:xfrm>
            <a:off x="900924" y="3284376"/>
            <a:ext cx="7913394" cy="15862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endParaRPr lang="en-US" sz="1200" dirty="0"/>
          </a:p>
          <a:p>
            <a:r>
              <a:rPr lang="en-US" sz="1200" dirty="0"/>
              <a:t>Eight algorithms have been trained, with one discarded: logistic regression due to low performance.</a:t>
            </a:r>
          </a:p>
          <a:p>
            <a:r>
              <a:rPr lang="en-US" sz="1200" dirty="0"/>
              <a:t>There are two groups of algorithms:</a:t>
            </a:r>
          </a:p>
          <a:p>
            <a:endParaRPr lang="en-US" sz="1200" dirty="0"/>
          </a:p>
          <a:p>
            <a:pPr>
              <a:buFont typeface="+mj-lt"/>
              <a:buAutoNum type="arabicPeriod"/>
            </a:pPr>
            <a:r>
              <a:rPr lang="en-US" sz="1200" b="1" dirty="0"/>
              <a:t>Models with F2 Score &gt; 0.85:</a:t>
            </a:r>
            <a:r>
              <a:rPr lang="en-US" sz="1200" dirty="0"/>
              <a:t> This is the default performance of the best algorithm by default.</a:t>
            </a:r>
            <a:br>
              <a:rPr lang="en-US" sz="1200" dirty="0"/>
            </a:br>
            <a:r>
              <a:rPr lang="en-US" sz="1200" dirty="0"/>
              <a:t>This group is formed exclusively by decision trees, all boosting algorithms, and random forest.</a:t>
            </a:r>
          </a:p>
          <a:p>
            <a:pPr>
              <a:buFont typeface="+mj-lt"/>
              <a:buAutoNum type="arabicPeriod"/>
            </a:pPr>
            <a:endParaRPr lang="en-US" sz="1200" dirty="0"/>
          </a:p>
          <a:p>
            <a:pPr>
              <a:buFont typeface="+mj-lt"/>
              <a:buAutoNum type="arabicPeriod"/>
            </a:pPr>
            <a:r>
              <a:rPr lang="en-US" sz="1200" b="1" dirty="0"/>
              <a:t>Models with F2 Score &lt; 0.85:</a:t>
            </a:r>
            <a:r>
              <a:rPr lang="en-US" sz="1200" dirty="0"/>
              <a:t> This group consists of KNN, MLP, and decision tree.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D5A251-5624-B59F-9546-5894E88F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5" y="1038625"/>
            <a:ext cx="6554952" cy="2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18277-D78D-C00E-2C2B-250C61E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86" y="658879"/>
            <a:ext cx="7470600" cy="413972"/>
          </a:xfrm>
        </p:spPr>
        <p:txBody>
          <a:bodyPr/>
          <a:lstStyle/>
          <a:p>
            <a:r>
              <a:rPr lang="es-ES" sz="1600" dirty="0"/>
              <a:t>Ranking Final Fase Hiper Parámetros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E4BBB3-30DC-6782-DA1B-8AAA207C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019" y="1931289"/>
            <a:ext cx="7359961" cy="2933070"/>
          </a:xfrm>
        </p:spPr>
        <p:txBody>
          <a:bodyPr/>
          <a:lstStyle/>
          <a:p>
            <a:pPr algn="just"/>
            <a:r>
              <a:rPr lang="en-US" dirty="0"/>
              <a:t>CatBoost is rejected as it has the lowest F2 Score, resulting from having the highest number of false negatives.</a:t>
            </a:r>
          </a:p>
          <a:p>
            <a:pPr algn="just"/>
            <a:endParaRPr lang="en-US" sz="800" dirty="0"/>
          </a:p>
          <a:p>
            <a:pPr algn="just"/>
            <a:r>
              <a:rPr lang="en-US" b="1" dirty="0"/>
              <a:t>AdaBoost: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Ideal for achieving a good balance between fraud detection and minimizing false alerts.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most balanced solution between precision and recall.</a:t>
            </a:r>
          </a:p>
          <a:p>
            <a:pPr algn="just"/>
            <a:endParaRPr lang="en-US" sz="800" dirty="0"/>
          </a:p>
          <a:p>
            <a:pPr algn="just"/>
            <a:r>
              <a:rPr lang="en-US" b="1" dirty="0"/>
              <a:t>XGBoost: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Ideal for maximizing fraud detection and minimizing false negatives.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most effective solution to ensure the least amount of undetected fraud.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Higher ROC-AUC than AdaBoost, excellent ability to discriminate the fraud class.</a:t>
            </a:r>
          </a:p>
          <a:p>
            <a:pPr algn="ctr"/>
            <a:r>
              <a:rPr lang="en-US" b="1" dirty="0"/>
              <a:t>END OF PRESENTATION.</a:t>
            </a:r>
            <a:endParaRPr lang="en-US" dirty="0"/>
          </a:p>
          <a:p>
            <a:r>
              <a:rPr lang="es-ES" dirty="0"/>
              <a:t>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23C6E2-8509-080C-A834-A274618D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9" y="1005549"/>
            <a:ext cx="7359961" cy="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538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Objectives:</a:t>
            </a:r>
            <a:endParaRPr dirty="0"/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843185" y="2120629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 dirty="0"/>
              <a:t>Dataset:</a:t>
            </a:r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102543F7-9E7C-81E0-8D17-16201E171DDA}"/>
              </a:ext>
            </a:extLst>
          </p:cNvPr>
          <p:cNvSpPr txBox="1">
            <a:spLocks/>
          </p:cNvSpPr>
          <p:nvPr/>
        </p:nvSpPr>
        <p:spPr>
          <a:xfrm>
            <a:off x="512322" y="2639437"/>
            <a:ext cx="8041533" cy="20557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European Credit Card Fraud dataset. 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https://www.kaggle.com/datasets/mlg-ulb/creditcardfraud</a:t>
            </a: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Variable Composition: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Time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Features: V1- V28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Amount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Class (0 - Authentic, 1- Fraud)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DC10BB-D314-1016-EE15-3DF356A5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53" y="3242694"/>
            <a:ext cx="3750930" cy="1252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A3010E-BF46-7E69-A986-53E45B9C2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4163" y="1137745"/>
            <a:ext cx="75896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and implement a series of machine learning algorithms.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a comparative study of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 a prediction model that determines whether a transaction is legitimate or not. </a:t>
            </a:r>
          </a:p>
        </p:txBody>
      </p:sp>
    </p:spTree>
    <p:extLst>
      <p:ext uri="{BB962C8B-B14F-4D97-AF65-F5344CB8AC3E}">
        <p14:creationId xmlns:p14="http://schemas.microsoft.com/office/powerpoint/2010/main" val="262766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69652" y="557719"/>
            <a:ext cx="8249054" cy="15348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1800" dirty="0"/>
              <a:t>Time</a:t>
            </a:r>
            <a:r>
              <a:rPr lang="es-ES" dirty="0"/>
              <a:t>: 	</a:t>
            </a:r>
            <a:r>
              <a:rPr lang="en-US" sz="1400" b="0" dirty="0">
                <a:latin typeface="+mn-lt"/>
              </a:rPr>
              <a:t>Transactions are recorded in seconds over the course of those 2 days.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j-lt"/>
                <a:ea typeface="Calibri" panose="020F0502020204030204" pitchFamily="34" charset="0"/>
              </a:rPr>
              <a:t>V1-V28</a:t>
            </a:r>
            <a:r>
              <a:rPr lang="es-ES" sz="1400" dirty="0">
                <a:effectLst/>
                <a:latin typeface="+mj-lt"/>
                <a:ea typeface="Calibri" panose="020F0502020204030204" pitchFamily="34" charset="0"/>
              </a:rPr>
              <a:t>:	</a:t>
            </a:r>
            <a:r>
              <a:rPr lang="en-US" sz="1400" b="0" dirty="0">
                <a:latin typeface="+mn-lt"/>
              </a:rPr>
              <a:t>Processed using PCA to preserve sensitive data.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	There are no strong correlations.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n-lt"/>
                <a:ea typeface="Calibri" panose="020F0502020204030204" pitchFamily="34" charset="0"/>
              </a:rPr>
              <a:t>Amount:</a:t>
            </a:r>
            <a:r>
              <a:rPr lang="en-US" sz="1400" b="0" dirty="0">
                <a:latin typeface="+mn-lt"/>
              </a:rPr>
              <a:t>Significant variation in transaction amounts and a high volume of outliers.</a:t>
            </a:r>
            <a:br>
              <a:rPr lang="es-ES" sz="1400" b="0" dirty="0">
                <a:latin typeface="+mn-lt"/>
              </a:rPr>
            </a:br>
            <a:endParaRPr lang="es-ES" sz="1400" b="0" dirty="0">
              <a:latin typeface="+mn-lt"/>
            </a:endParaRPr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940583" y="3050977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1922F-7E45-BCD4-DCF5-51C29911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1" y="2756171"/>
            <a:ext cx="2011939" cy="6290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C2D406-133D-D19F-258A-36C06A4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38" y="2191697"/>
            <a:ext cx="2602752" cy="22324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616086-6C31-A2FF-DA21-99047C04F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645" y="2092523"/>
            <a:ext cx="2790486" cy="26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30740" y="648025"/>
            <a:ext cx="7912335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Dataset challenges: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55776" y="1035895"/>
            <a:ext cx="8557484" cy="26783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="1" dirty="0"/>
              <a:t>Presence of outliers in the Amount variable:</a:t>
            </a:r>
            <a:br>
              <a:rPr lang="en-US" dirty="0"/>
            </a:br>
            <a:r>
              <a:rPr lang="en-US" dirty="0"/>
              <a:t>The variable will be scaled using </a:t>
            </a:r>
            <a:r>
              <a:rPr lang="en-US" b="1" dirty="0"/>
              <a:t>Robust Scaler</a:t>
            </a:r>
            <a:r>
              <a:rPr lang="en-US" dirty="0"/>
              <a:t> transformation to center the values around zero and achieve more uniform dispersion.</a:t>
            </a:r>
          </a:p>
          <a:p>
            <a:endParaRPr lang="en-US" dirty="0"/>
          </a:p>
          <a:p>
            <a:r>
              <a:rPr lang="en-US" b="1" dirty="0"/>
              <a:t>Presence of skewness in most of the V1-V28 feature variables:</a:t>
            </a:r>
            <a:br>
              <a:rPr lang="en-US" dirty="0"/>
            </a:br>
            <a:r>
              <a:rPr lang="en-US" b="1" dirty="0"/>
              <a:t>Power Transformation</a:t>
            </a:r>
            <a:r>
              <a:rPr lang="en-US" dirty="0"/>
              <a:t> from sklearn, specifically the </a:t>
            </a:r>
            <a:r>
              <a:rPr lang="en-US" b="1" dirty="0"/>
              <a:t>Yeo-Johnson</a:t>
            </a:r>
            <a:r>
              <a:rPr lang="en-US" dirty="0"/>
              <a:t> variant, will be applied. This method allows for negative data and helps obtain a distribution closer to normal.</a:t>
            </a:r>
          </a:p>
          <a:p>
            <a:endParaRPr lang="en-US" dirty="0"/>
          </a:p>
          <a:p>
            <a:r>
              <a:rPr lang="en-US" b="1" dirty="0"/>
              <a:t>Class imbalance:</a:t>
            </a:r>
            <a:br>
              <a:rPr lang="en-US" dirty="0"/>
            </a:br>
            <a:r>
              <a:rPr lang="en-US" b="1" dirty="0"/>
              <a:t>Oversampling</a:t>
            </a:r>
            <a:r>
              <a:rPr lang="en-US" dirty="0"/>
              <a:t> will be applied using </a:t>
            </a:r>
            <a:r>
              <a:rPr lang="en-US" b="1" dirty="0"/>
              <a:t>SMOTE</a:t>
            </a:r>
            <a:r>
              <a:rPr lang="en-US" dirty="0"/>
              <a:t> and </a:t>
            </a:r>
            <a:r>
              <a:rPr lang="en-US" b="1" dirty="0"/>
              <a:t>ADASYN</a:t>
            </a:r>
            <a:r>
              <a:rPr lang="en-US" dirty="0"/>
              <a:t> techniques.</a:t>
            </a:r>
          </a:p>
          <a:p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26439E-EC1F-0CD9-CEA4-DF259211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59" y="3714276"/>
            <a:ext cx="3782453" cy="10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Algorithms and evaluation measures: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0196" y="1186773"/>
            <a:ext cx="8463064" cy="3664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Algorithms:</a:t>
            </a:r>
          </a:p>
          <a:p>
            <a:pPr lvl="0">
              <a:spcBef>
                <a:spcPts val="0"/>
              </a:spcBef>
            </a:pPr>
            <a:endParaRPr lang="es-ES" sz="900" b="1" dirty="0"/>
          </a:p>
          <a:p>
            <a:pPr lvl="3"/>
            <a:r>
              <a:rPr lang="es-ES" b="1" dirty="0"/>
              <a:t>	Linear :</a:t>
            </a:r>
            <a:r>
              <a:rPr lang="es-ES" dirty="0"/>
              <a:t> Logistic Regression.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Boosting:</a:t>
            </a:r>
            <a:r>
              <a:rPr lang="es-ES" dirty="0"/>
              <a:t> AdaBoost, XGBoost, CatBoost.</a:t>
            </a:r>
          </a:p>
          <a:p>
            <a:pPr lvl="1"/>
            <a:r>
              <a:rPr lang="es-ES" b="1" dirty="0"/>
              <a:t>	Tree Based</a:t>
            </a:r>
            <a:r>
              <a:rPr lang="es-ES" dirty="0"/>
              <a:t>: Decision Tree, Random Forest.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Based in neural network-based: </a:t>
            </a:r>
            <a:r>
              <a:rPr lang="es-ES" dirty="0"/>
              <a:t>Multilayer Perceptron (MLP).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Distance Based: </a:t>
            </a:r>
            <a:r>
              <a:rPr lang="es-ES" dirty="0"/>
              <a:t>K-Near Neighbours (KNN).	</a:t>
            </a:r>
          </a:p>
          <a:p>
            <a:pPr lvl="0">
              <a:spcBef>
                <a:spcPts val="0"/>
              </a:spcBef>
            </a:pPr>
            <a:endParaRPr lang="es-ES" dirty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Evaluation Measures: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F2 Score: </a:t>
            </a:r>
            <a:r>
              <a:rPr lang="en-US" dirty="0"/>
              <a:t>An evaluation metric in binary classification problems that combines precision and 	recall, giving more importance to recall.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</a:t>
            </a:r>
            <a:r>
              <a:rPr lang="en-US" b="1" dirty="0"/>
              <a:t>Confusion Matrix:</a:t>
            </a:r>
            <a:r>
              <a:rPr lang="en-US" dirty="0"/>
              <a:t> Special attention to the FP (False Positive) and FN (False Negative) 	classes.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196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48510" y="648025"/>
            <a:ext cx="7594565" cy="3942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Methodology:</a:t>
            </a: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817124" y="933855"/>
            <a:ext cx="7678366" cy="39170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</a:pPr>
            <a:r>
              <a:rPr lang="es-ES" b="1" dirty="0"/>
              <a:t>1.- Initial Ranking:</a:t>
            </a:r>
            <a:r>
              <a:rPr lang="en-US" dirty="0"/>
              <a:t>Algorithms in their default state. They establish the minimum model value.</a:t>
            </a:r>
            <a:endParaRPr lang="es-ES" dirty="0"/>
          </a:p>
          <a:p>
            <a:pPr lvl="0" algn="just">
              <a:spcBef>
                <a:spcPts val="0"/>
              </a:spcBef>
            </a:pPr>
            <a:r>
              <a:rPr lang="es-ES" b="1" dirty="0"/>
              <a:t>2.- </a:t>
            </a:r>
            <a:r>
              <a:rPr lang="en-US" b="1" dirty="0"/>
              <a:t>Determination of a Key Parameter:</a:t>
            </a:r>
            <a:r>
              <a:rPr lang="en-US" dirty="0"/>
              <a:t> For all datasets.</a:t>
            </a:r>
            <a:endParaRPr lang="es-ES" dirty="0"/>
          </a:p>
          <a:p>
            <a:pPr lvl="0" algn="just">
              <a:spcBef>
                <a:spcPts val="0"/>
              </a:spcBef>
            </a:pPr>
            <a:r>
              <a:rPr lang="es-ES" b="1" dirty="0"/>
              <a:t>3.- </a:t>
            </a:r>
            <a:r>
              <a:rPr lang="en-US" b="1" dirty="0"/>
              <a:t>Determination of a Range for That Parameter:</a:t>
            </a:r>
            <a:r>
              <a:rPr lang="en-US" dirty="0"/>
              <a:t> To anticipate underfitting and overfitting.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4.- </a:t>
            </a:r>
            <a:r>
              <a:rPr lang="en-US" b="1" dirty="0"/>
              <a:t>Results are Ordered by F2 Score:</a:t>
            </a:r>
            <a:r>
              <a:rPr lang="en-US" dirty="0"/>
              <a:t> Those that do not exceed the minimum value are     eliminated.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5.- </a:t>
            </a:r>
            <a:r>
              <a:rPr lang="en-US" b="1" dirty="0"/>
              <a:t>Selection of the Parameter Value:</a:t>
            </a:r>
            <a:r>
              <a:rPr lang="en-US" dirty="0"/>
              <a:t> That achieves the best F2 Score, thus creating the final ranking.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88CF26-E0B3-AB00-7CD1-9129DFD1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67303"/>
            <a:ext cx="6232711" cy="20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s-ES" b="1" dirty="0"/>
              <a:t>Linear Algorithms:</a:t>
            </a:r>
            <a:r>
              <a:rPr lang="es-ES" dirty="0"/>
              <a:t> Logistic Regression.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89112" y="1051852"/>
            <a:ext cx="8619563" cy="3773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b="1" dirty="0"/>
              <a:t>Parameter:</a:t>
            </a:r>
            <a:r>
              <a:rPr lang="en-US" dirty="0"/>
              <a:t> C controls regularization or fitting. By default, C = 1.0.  </a:t>
            </a:r>
            <a:r>
              <a:rPr lang="es-ES" dirty="0"/>
              <a:t>C_values = [0.1,0.5,1,1.5,2,2.5,3]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24CAD402-52A5-211C-FA9B-D1EBCBEA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77" y="1378022"/>
            <a:ext cx="4722350" cy="3119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4AC61E-8C96-817E-EC15-95CC71DD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1" y="4497712"/>
            <a:ext cx="5255942" cy="377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4414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s-ES" b="1" dirty="0"/>
              <a:t>Boosting Algorithms I:</a:t>
            </a:r>
            <a:r>
              <a:rPr lang="es-ES" dirty="0"/>
              <a:t> AdaBoost.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7406" y="1089498"/>
            <a:ext cx="8915400" cy="3572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Parameter:</a:t>
            </a:r>
            <a:r>
              <a:rPr lang="ca" sz="1200" b="1" dirty="0"/>
              <a:t> </a:t>
            </a:r>
            <a:r>
              <a:rPr lang="ca" sz="1200" dirty="0"/>
              <a:t>n_estimators is the number of weak  classifiers. By default n_estimators = 50, </a:t>
            </a:r>
            <a:r>
              <a:rPr lang="ca" sz="1200" b="1" dirty="0"/>
              <a:t> </a:t>
            </a:r>
            <a:r>
              <a:rPr lang="ca" sz="1200" dirty="0"/>
              <a:t>n_estimators </a:t>
            </a:r>
            <a:r>
              <a:rPr lang="es-ES" sz="1200" dirty="0"/>
              <a:t>= [10, 30, 50, 70, 100]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EEA4C585-B26E-78E0-EA44-84060AE2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67" y="1429225"/>
            <a:ext cx="4613298" cy="3048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92C33-3288-3529-EC3B-309740E7D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12" y="4495475"/>
            <a:ext cx="4840942" cy="3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21093" y="648025"/>
            <a:ext cx="7421981" cy="4281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Boosting Algorithms II: XGBoost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2047" y="1089499"/>
            <a:ext cx="8659906" cy="346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sz="1200" b="1" dirty="0"/>
              <a:t>Parameter: </a:t>
            </a:r>
            <a:r>
              <a:rPr lang="ca" sz="1200" dirty="0"/>
              <a:t>learning_rate  of each tree. By default learning_rate= 0.3</a:t>
            </a:r>
            <a:r>
              <a:rPr lang="ca" sz="1200" b="1" dirty="0"/>
              <a:t>,  </a:t>
            </a:r>
            <a:r>
              <a:rPr lang="es-ES" sz="1200" dirty="0"/>
              <a:t>learning_rate = [.001, .01, .1, .5, 1, 3] </a:t>
            </a:r>
            <a:endParaRPr sz="1200" dirty="0"/>
          </a:p>
        </p:txBody>
      </p:sp>
      <p:pic>
        <p:nvPicPr>
          <p:cNvPr id="4" name="Imagen 3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694F6096-8132-23F6-3869-233F94E8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4" y="1411880"/>
            <a:ext cx="4666131" cy="30835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F2C3B3-F95D-0812-7A18-8143B4D4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78" y="4508791"/>
            <a:ext cx="5257801" cy="3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5562"/>
      </p:ext>
    </p:extLst>
  </p:cSld>
  <p:clrMapOvr>
    <a:masterClrMapping/>
  </p:clrMapOvr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16_9_esp" id="{05ADA9F5-0CD4-E04C-9020-2AF95220E273}" vid="{F357F18C-D030-324B-AFB3-1D98C6AF339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8B3C4F348DCF4F9C166B42A33B14F8" ma:contentTypeVersion="7" ma:contentTypeDescription="Crear nuevo documento." ma:contentTypeScope="" ma:versionID="217a96d7695f2528c25eee6327ed6bac">
  <xsd:schema xmlns:xsd="http://www.w3.org/2001/XMLSchema" xmlns:xs="http://www.w3.org/2001/XMLSchema" xmlns:p="http://schemas.microsoft.com/office/2006/metadata/properties" xmlns:ns3="5ac54962-bf61-4c3b-aefd-5c33e8e80060" xmlns:ns4="42223fdb-f1ae-4e99-ba74-5de460bdb421" targetNamespace="http://schemas.microsoft.com/office/2006/metadata/properties" ma:root="true" ma:fieldsID="3f790d50f3249c171c949673c4412487" ns3:_="" ns4:_="">
    <xsd:import namespace="5ac54962-bf61-4c3b-aefd-5c33e8e80060"/>
    <xsd:import namespace="42223fdb-f1ae-4e99-ba74-5de460bdb4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4962-bf61-4c3b-aefd-5c33e8e80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23fdb-f1ae-4e99-ba74-5de460bdb4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0FF77F-DBEC-41F7-AACA-5D46ACD7AF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54962-bf61-4c3b-aefd-5c33e8e80060"/>
    <ds:schemaRef ds:uri="42223fdb-f1ae-4e99-ba74-5de460bdb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275CC3-78CF-4A17-8B20-6C28C91B6868}">
  <ds:schemaRefs>
    <ds:schemaRef ds:uri="http://www.w3.org/XML/1998/namespace"/>
    <ds:schemaRef ds:uri="http://schemas.microsoft.com/office/2006/metadata/properties"/>
    <ds:schemaRef ds:uri="5ac54962-bf61-4c3b-aefd-5c33e8e80060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42223fdb-f1ae-4e99-ba74-5de460bdb421"/>
  </ds:schemaRefs>
</ds:datastoreItem>
</file>

<file path=customXml/itemProps3.xml><?xml version="1.0" encoding="utf-8"?>
<ds:datastoreItem xmlns:ds="http://schemas.openxmlformats.org/officeDocument/2006/customXml" ds:itemID="{65B70F49-F8AF-4073-A81C-17152AE21A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PRESENTACION_MEMORIA</Template>
  <TotalTime>1885</TotalTime>
  <Words>928</Words>
  <Application>Microsoft Office PowerPoint</Application>
  <PresentationFormat>Presentación en pantalla (16:9)</PresentationFormat>
  <Paragraphs>77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UOC</vt:lpstr>
      <vt:lpstr>MACHINE LEARNING APPLIED TO CREDIT CARD FRAUD DETECTION.</vt:lpstr>
      <vt:lpstr>Objectives:</vt:lpstr>
      <vt:lpstr>Time:  Transactions are recorded in seconds over the course of those 2 days. V1-V28: Processed using PCA to preserve sensitive data.  There are no strong correlations. Amount:Significant variation in transaction amounts and a high volume of outliers. </vt:lpstr>
      <vt:lpstr>Dataset challenges:  </vt:lpstr>
      <vt:lpstr>Algorithms and evaluation measures:  </vt:lpstr>
      <vt:lpstr>Methodology: </vt:lpstr>
      <vt:lpstr>Linear Algorithms: Logistic Regression.</vt:lpstr>
      <vt:lpstr>Boosting Algorithms I: AdaBoost.</vt:lpstr>
      <vt:lpstr>Boosting Algorithms II: XGBoost</vt:lpstr>
      <vt:lpstr>Boosting Algorithm III: CatBoost</vt:lpstr>
      <vt:lpstr>Tree-Based Algorithms I: Decision Tree</vt:lpstr>
      <vt:lpstr>Tree-Based Algorithms II: Random Forest</vt:lpstr>
      <vt:lpstr>Neural network-based: Multilayer Perceptron (MLP)</vt:lpstr>
      <vt:lpstr> Distance-based: K-Nearest Neighbors (KNN).</vt:lpstr>
      <vt:lpstr>Final Ranking and Conclusions:</vt:lpstr>
      <vt:lpstr>Ranking Final Fase Hiper Parámetros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APLICADO  A LA DETECCION DEL FRAUDE CON TARJETA DE CREDITO.</dc:title>
  <dc:creator>David de Vega Martin</dc:creator>
  <cp:lastModifiedBy>FNU LNU</cp:lastModifiedBy>
  <cp:revision>34</cp:revision>
  <cp:lastPrinted>2024-10-25T21:22:52Z</cp:lastPrinted>
  <dcterms:created xsi:type="dcterms:W3CDTF">2023-07-01T08:24:57Z</dcterms:created>
  <dcterms:modified xsi:type="dcterms:W3CDTF">2024-10-25T22:11:21Z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0x010100D28B3C4F348DCF4F9C166B42A33B14F8</vt:lpwstr>
  </property>
</Properties>
</file>